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275" r:id="rId2"/>
    <p:sldId id="259" r:id="rId3"/>
    <p:sldId id="294" r:id="rId4"/>
    <p:sldId id="295" r:id="rId5"/>
    <p:sldId id="290" r:id="rId6"/>
    <p:sldId id="296" r:id="rId7"/>
    <p:sldId id="297" r:id="rId8"/>
    <p:sldId id="276" r:id="rId9"/>
    <p:sldId id="287" r:id="rId10"/>
    <p:sldId id="289" r:id="rId11"/>
    <p:sldId id="291" r:id="rId12"/>
    <p:sldId id="292" r:id="rId13"/>
    <p:sldId id="293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1D3BA-C8E0-413D-BB88-377411A4992F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BEF5C-A4F2-442C-AC65-37611AACA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38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EF5C-A4F2-442C-AC65-37611AACAC0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65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82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smtClean="0">
                <a:solidFill>
                  <a:srgbClr val="002040"/>
                </a:solidFill>
              </a:rPr>
              <a:t>Titel presentatie</a:t>
            </a:r>
            <a:endParaRPr lang="nl-NL" sz="2400">
              <a:solidFill>
                <a:srgbClr val="00204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05AE9-D77E-4CB7-8F60-0A06309C8BA1}" type="slidenum">
              <a:rPr lang="nl-NL" sz="2400" smtClean="0">
                <a:solidFill>
                  <a:srgbClr val="002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2400">
              <a:solidFill>
                <a:srgbClr val="002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9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smtClean="0">
                <a:solidFill>
                  <a:srgbClr val="002040"/>
                </a:solidFill>
              </a:rPr>
              <a:t>Titel presentatie</a:t>
            </a:r>
            <a:endParaRPr lang="nl-NL" sz="2400">
              <a:solidFill>
                <a:srgbClr val="00204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E3C73C-DB2D-419C-B1AE-B5A491A8C62D}" type="slidenum">
              <a:rPr lang="nl-NL" sz="2400" smtClean="0">
                <a:solidFill>
                  <a:srgbClr val="002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2400">
              <a:solidFill>
                <a:srgbClr val="002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4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66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smtClean="0">
                <a:solidFill>
                  <a:srgbClr val="002040"/>
                </a:solidFill>
              </a:rPr>
              <a:t>Titel presentatie</a:t>
            </a:r>
            <a:endParaRPr lang="nl-NL" sz="2400">
              <a:solidFill>
                <a:srgbClr val="00204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CBD6EA-409B-41ED-B4F1-3D426ABCF2C0}" type="slidenum">
              <a:rPr lang="nl-NL" sz="2400" smtClean="0">
                <a:solidFill>
                  <a:srgbClr val="002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2400">
              <a:solidFill>
                <a:srgbClr val="002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1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2544E-6A7B-4321-9F94-C6F9A20942E1}" type="slidenum">
              <a:rPr lang="nl-NL" sz="2400" smtClean="0">
                <a:solidFill>
                  <a:srgbClr val="002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2400">
              <a:solidFill>
                <a:srgbClr val="002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4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39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smtClean="0">
                <a:solidFill>
                  <a:srgbClr val="002040"/>
                </a:solidFill>
              </a:rPr>
              <a:t>Titel presentatie</a:t>
            </a:r>
            <a:endParaRPr lang="nl-NL" sz="2400">
              <a:solidFill>
                <a:srgbClr val="00204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FA72C-51A7-4BD0-B528-70795E8178B1}" type="slidenum">
              <a:rPr lang="nl-NL" sz="2400" smtClean="0">
                <a:solidFill>
                  <a:srgbClr val="002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2400">
              <a:solidFill>
                <a:srgbClr val="002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7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smtClean="0">
                <a:solidFill>
                  <a:srgbClr val="002040"/>
                </a:solidFill>
              </a:rPr>
              <a:t>Titel presentatie</a:t>
            </a:r>
            <a:endParaRPr lang="nl-NL" sz="2400">
              <a:solidFill>
                <a:srgbClr val="00204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08512-8839-42CA-99D5-21C8CFB929A3}" type="slidenum">
              <a:rPr lang="nl-NL" sz="2400" smtClean="0">
                <a:solidFill>
                  <a:srgbClr val="002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2400">
              <a:solidFill>
                <a:srgbClr val="002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4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smtClean="0">
                <a:solidFill>
                  <a:srgbClr val="002040"/>
                </a:solidFill>
              </a:rPr>
              <a:t>Titel presentatie</a:t>
            </a:r>
            <a:endParaRPr lang="nl-NL" sz="2400">
              <a:solidFill>
                <a:srgbClr val="00204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58FEC-1699-4865-A756-1EE784ED047D}" type="slidenum">
              <a:rPr lang="nl-NL" sz="2400" smtClean="0">
                <a:solidFill>
                  <a:srgbClr val="002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2400">
              <a:solidFill>
                <a:srgbClr val="002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2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smtClean="0">
                <a:solidFill>
                  <a:srgbClr val="002040"/>
                </a:solidFill>
              </a:rPr>
              <a:t>Titel presentatie</a:t>
            </a:r>
            <a:endParaRPr lang="nl-NL" sz="2400">
              <a:solidFill>
                <a:srgbClr val="00204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7730E-EB22-42D5-BFF2-152084B74BB0}" type="slidenum">
              <a:rPr lang="nl-NL" sz="2400" smtClean="0">
                <a:solidFill>
                  <a:srgbClr val="002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2400">
              <a:solidFill>
                <a:srgbClr val="002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4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ED5E-AB6C-46FC-8255-195321FB56FD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C07D-37DD-4406-81D4-1AC8306D6040}" type="slidenum">
              <a:rPr lang="nl-NL" smtClean="0"/>
              <a:t>‹nr.›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92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8" y="6255482"/>
            <a:ext cx="915111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00199"/>
          </a:xfrm>
        </p:spPr>
        <p:txBody>
          <a:bodyPr/>
          <a:lstStyle/>
          <a:p>
            <a:r>
              <a:rPr lang="nl-NL" dirty="0" smtClean="0"/>
              <a:t>Palliatieve zorg</a:t>
            </a:r>
            <a:br>
              <a:rPr lang="nl-NL" dirty="0" smtClean="0"/>
            </a:br>
            <a:r>
              <a:rPr lang="nl-NL" dirty="0" smtClean="0"/>
              <a:t>voor niet-westerse migranten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28192"/>
          </a:xfrm>
        </p:spPr>
        <p:txBody>
          <a:bodyPr/>
          <a:lstStyle/>
          <a:p>
            <a:r>
              <a:rPr lang="nl-NL" dirty="0" smtClean="0"/>
              <a:t>februari 2016</a:t>
            </a:r>
          </a:p>
          <a:p>
            <a:r>
              <a:rPr lang="nl-NL" dirty="0" smtClean="0"/>
              <a:t>ROC Midden-Nederland</a:t>
            </a:r>
          </a:p>
          <a:p>
            <a:r>
              <a:rPr lang="nl-NL" dirty="0" smtClean="0"/>
              <a:t>studenten verpleegkunde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1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4136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3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nl-NL" sz="3600" b="1" dirty="0" smtClean="0"/>
              <a:t>Kennistekort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Laagopgeleide patiënt  - beperkte kennis van eigen lichaam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Onwetendheid over mogelijke zorg en behandelingen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Wat mag wel en niet in cultuur of geloof (bijvoorbeeld pijnbestrijding)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10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86" y="44625"/>
            <a:ext cx="376567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nl-NL" sz="3600" b="1" dirty="0" smtClean="0"/>
              <a:t>Privacy en rust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familie en kennissen over de vloer – patiënt vindt het moeilijk om dan te zeggen dat hij/zij wil rusten, naar het toilet moet, misselijk is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2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algn="l"/>
            <a:r>
              <a:rPr lang="nl-NL" sz="3600" b="1" dirty="0" smtClean="0"/>
              <a:t>Informeren over de diagnose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Alleen Allah of God weet wanneer een mens sterft, dus niet de 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Vertellen aan familie en niet aan de patiënt – anders voor eerste en tweede generatie, informeer er naar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5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algn="l"/>
            <a:r>
              <a:rPr lang="nl-NL" sz="3600" b="1" dirty="0" smtClean="0"/>
              <a:t>De rol van de familie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is groot in veel niet-westerse culturen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vaak is een kind van de patiënt de woordvoerder van de familie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patiënt is dus niet altijd eerste aanspreekpunt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sterke voorkeur voor familiezorg (met mogelijk overbelaste mantelzorgers)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veel bezoek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1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Dank voor jullie aandacht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14</a:t>
            </a:fld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960440" cy="26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nl-NL" sz="3600" dirty="0" smtClean="0"/>
              <a:t>Palliatie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sz="2400" b="1" dirty="0" smtClean="0"/>
              <a:t>Verlichting of verzachting</a:t>
            </a:r>
            <a:endParaRPr lang="nl-NL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645214" cy="396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nl-NL" sz="4000" dirty="0" smtClean="0"/>
              <a:t>Definitie palliatieve zorg (WHO 2002)</a:t>
            </a:r>
            <a:endParaRPr lang="nl-NL" sz="40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NL" dirty="0" smtClean="0"/>
              <a:t>kwaliteit van leven voor de patiënt en naasten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voorkomen en verlichten van lijden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bestrijden van pijn en andere symptomen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verlichten van psychosociale problemen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zingeving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33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Stadia in de zorg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Palliatieve fase </a:t>
            </a:r>
            <a:r>
              <a:rPr lang="nl-NL" dirty="0" smtClean="0"/>
              <a:t>(duurt 1 maand tot 3 jaar)</a:t>
            </a:r>
          </a:p>
          <a:p>
            <a:r>
              <a:rPr lang="nl-NL" dirty="0" smtClean="0"/>
              <a:t>Genezing is niet meer mogelijk</a:t>
            </a:r>
          </a:p>
          <a:p>
            <a:endParaRPr lang="nl-NL" dirty="0"/>
          </a:p>
          <a:p>
            <a:r>
              <a:rPr lang="nl-NL" b="1" dirty="0" smtClean="0"/>
              <a:t>Terminale fase </a:t>
            </a:r>
            <a:r>
              <a:rPr lang="nl-NL" dirty="0" smtClean="0"/>
              <a:t>(duurt 1 tot 6 weken)</a:t>
            </a:r>
          </a:p>
          <a:p>
            <a:r>
              <a:rPr lang="nl-NL" dirty="0" smtClean="0"/>
              <a:t>De dood is onafwendbaar dichtbij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65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nl-NL" sz="3600" dirty="0" smtClean="0"/>
              <a:t>Palliatieve zorg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13387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nl-NL" sz="2400" dirty="0" smtClean="0"/>
              <a:t>aandacht </a:t>
            </a:r>
            <a:r>
              <a:rPr lang="nl-NL" sz="2400" dirty="0"/>
              <a:t>voor pijn en andere belastende </a:t>
            </a:r>
            <a:r>
              <a:rPr lang="nl-NL" sz="2400" dirty="0" smtClean="0"/>
              <a:t>symptomen</a:t>
            </a:r>
            <a:endParaRPr lang="nl-NL" sz="2400" dirty="0"/>
          </a:p>
          <a:p>
            <a:pPr marL="457200" indent="-457200">
              <a:buFontTx/>
              <a:buChar char="-"/>
            </a:pPr>
            <a:r>
              <a:rPr lang="nl-NL" sz="2400" dirty="0" smtClean="0"/>
              <a:t>sterven wordt gezien </a:t>
            </a:r>
            <a:r>
              <a:rPr lang="nl-NL" sz="2400" dirty="0"/>
              <a:t>als een normaal, natuurlijk proces, dat niet vertraagd of versneld </a:t>
            </a:r>
            <a:r>
              <a:rPr lang="nl-NL" sz="2400" dirty="0" smtClean="0"/>
              <a:t>wordt</a:t>
            </a:r>
            <a:endParaRPr lang="nl-NL" sz="2400" dirty="0"/>
          </a:p>
          <a:p>
            <a:pPr marL="457200" indent="-457200">
              <a:buFontTx/>
              <a:buChar char="-"/>
            </a:pPr>
            <a:r>
              <a:rPr lang="nl-NL" sz="2400" dirty="0" smtClean="0"/>
              <a:t>biedt ook psychologische </a:t>
            </a:r>
            <a:r>
              <a:rPr lang="nl-NL" sz="2400" dirty="0"/>
              <a:t>en geestelijke </a:t>
            </a:r>
            <a:r>
              <a:rPr lang="nl-NL" sz="2400" dirty="0" smtClean="0"/>
              <a:t>ondersteuning</a:t>
            </a:r>
            <a:endParaRPr lang="nl-NL" sz="2400" dirty="0"/>
          </a:p>
          <a:p>
            <a:pPr marL="457200" indent="-457200">
              <a:buFontTx/>
              <a:buChar char="-"/>
            </a:pPr>
            <a:r>
              <a:rPr lang="nl-NL" sz="2400" dirty="0" smtClean="0"/>
              <a:t>patiënten worden ondersteund </a:t>
            </a:r>
            <a:r>
              <a:rPr lang="nl-NL" sz="2400" dirty="0"/>
              <a:t>om zo actief mogelijk te blijven </a:t>
            </a:r>
            <a:r>
              <a:rPr lang="nl-NL" sz="2400" dirty="0" smtClean="0"/>
              <a:t>leven</a:t>
            </a:r>
          </a:p>
          <a:p>
            <a:pPr marL="457200" indent="-457200">
              <a:buFontTx/>
              <a:buChar char="-"/>
            </a:pPr>
            <a:r>
              <a:rPr lang="nl-NL" sz="2400" dirty="0"/>
              <a:t>emotionele ondersteuning voor de naasten om te leren omgaan met de ziekte van de patiënt en met eigen rouwgevoelens</a:t>
            </a:r>
          </a:p>
          <a:p>
            <a:pPr marL="457200" indent="-457200">
              <a:buFontTx/>
              <a:buChar char="-"/>
            </a:pPr>
            <a:r>
              <a:rPr lang="nl-NL" sz="2400" dirty="0"/>
              <a:t>werken vanuit een team zorgverleners </a:t>
            </a:r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5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4754923"/>
            <a:ext cx="298767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7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Palliatieve </a:t>
            </a:r>
            <a:r>
              <a:rPr lang="nl-NL" dirty="0" smtClean="0"/>
              <a:t>cultuur in Nederland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Gericht </a:t>
            </a:r>
            <a:r>
              <a:rPr lang="nl-NL" dirty="0"/>
              <a:t>op goed dood </a:t>
            </a:r>
            <a:r>
              <a:rPr lang="nl-NL" dirty="0" smtClean="0"/>
              <a:t>gaan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Sterven bespreken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Geen ‘zinloze’ behandeling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Euthanasie/sedatie bespreken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Pijnbestrijding maximaal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36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Palliatieve cultuur in niet-westerse gemeenschappen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Gericht </a:t>
            </a:r>
            <a:r>
              <a:rPr lang="nl-NL" sz="2400" dirty="0"/>
              <a:t>op zo lang mogelijk </a:t>
            </a:r>
            <a:r>
              <a:rPr lang="nl-NL" sz="2400" dirty="0" smtClean="0"/>
              <a:t>leven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Religie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Maximaal behandelen tot de dood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Voeding niet staken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Second opinion voor beste behandeling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Alternatieve behandelingen / kruiden / smeersels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Geen euthanasie/palliatieve sedatie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Angst voor bijwerkingen (morfine, sedativa, antidepressiva)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Paracetamol = niet serieus genomen!!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6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3818"/>
            <a:ext cx="8229600" cy="940966"/>
          </a:xfrm>
        </p:spPr>
        <p:txBody>
          <a:bodyPr/>
          <a:lstStyle/>
          <a:p>
            <a:pPr algn="l"/>
            <a:r>
              <a:rPr lang="nl-NL" sz="2800" b="1" dirty="0" smtClean="0"/>
              <a:t>Zorggebruik door </a:t>
            </a:r>
            <a:br>
              <a:rPr lang="nl-NL" sz="2800" b="1" dirty="0" smtClean="0"/>
            </a:br>
            <a:r>
              <a:rPr lang="nl-NL" sz="2800" b="1" dirty="0" smtClean="0"/>
              <a:t>niet-westerse migranten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Turkse en Marokkaanse Nederlanders maken </a:t>
            </a:r>
            <a:r>
              <a:rPr lang="nl-NL" dirty="0"/>
              <a:t>relatief weinig gebruik van professionele zorg in de laatste </a:t>
            </a:r>
            <a:r>
              <a:rPr lang="nl-NL" dirty="0" smtClean="0"/>
              <a:t>levensfase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Zij hechten veel belang aan </a:t>
            </a:r>
            <a:r>
              <a:rPr lang="nl-NL" dirty="0"/>
              <a:t>zorg door de naaste </a:t>
            </a:r>
            <a:r>
              <a:rPr lang="nl-NL" dirty="0" smtClean="0"/>
              <a:t>familie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Communicatieproblemen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Onbekendheid </a:t>
            </a:r>
            <a:r>
              <a:rPr lang="nl-NL" dirty="0"/>
              <a:t>met het ziektebeloop en </a:t>
            </a:r>
            <a:r>
              <a:rPr lang="nl-NL" dirty="0" smtClean="0"/>
              <a:t>zorgmogelijkheden</a:t>
            </a:r>
            <a:r>
              <a:rPr lang="nl-NL" dirty="0"/>
              <a:t>						</a:t>
            </a:r>
          </a:p>
          <a:p>
            <a:r>
              <a:rPr lang="nl-NL" dirty="0"/>
              <a:t>																			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8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35683" cy="156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8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nl-NL" sz="3600" b="1" dirty="0" smtClean="0"/>
              <a:t>Taalbarrière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Patiënt en zorgverlener begrijpen </a:t>
            </a:r>
            <a:br>
              <a:rPr lang="nl-NL" dirty="0" smtClean="0"/>
            </a:br>
            <a:r>
              <a:rPr lang="nl-NL" dirty="0" smtClean="0"/>
              <a:t>elkaar niet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Klachten worden op een andere </a:t>
            </a:r>
            <a:br>
              <a:rPr lang="nl-NL" dirty="0" smtClean="0"/>
            </a:br>
            <a:r>
              <a:rPr lang="nl-NL" dirty="0" smtClean="0"/>
              <a:t>manier onder woorden gebracht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Werken met een tolk (uit de familie: vertrouwd maar ook schaamte, patiënt in bescherming nemen)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C07D-37DD-4406-81D4-1AC8306D6040}" type="slidenum">
              <a:rPr lang="nl-NL" smtClean="0"/>
              <a:t>9</a:t>
            </a:fld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97307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7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_Pharos ontwerpsjabloon</Template>
  <TotalTime>435</TotalTime>
  <Words>406</Words>
  <Application>Microsoft Office PowerPoint</Application>
  <PresentationFormat>Diavoorstelling (4:3)</PresentationFormat>
  <Paragraphs>82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Presentatie</vt:lpstr>
      <vt:lpstr>Palliatieve zorg voor niet-westerse migranten</vt:lpstr>
      <vt:lpstr>Palliatie</vt:lpstr>
      <vt:lpstr>Definitie palliatieve zorg (WHO 2002)</vt:lpstr>
      <vt:lpstr>Stadia in de zorg</vt:lpstr>
      <vt:lpstr>Palliatieve zorg</vt:lpstr>
      <vt:lpstr>Palliatieve cultuur in Nederland </vt:lpstr>
      <vt:lpstr>Palliatieve cultuur in niet-westerse gemeenschappen</vt:lpstr>
      <vt:lpstr>Zorggebruik door  niet-westerse migranten</vt:lpstr>
      <vt:lpstr>Taalbarrière</vt:lpstr>
      <vt:lpstr>Kennistekort</vt:lpstr>
      <vt:lpstr>Privacy en rust</vt:lpstr>
      <vt:lpstr>Informeren over de diagnose</vt:lpstr>
      <vt:lpstr>De rol van de familie</vt:lpstr>
      <vt:lpstr>Dank voor jullie aandacht</vt:lpstr>
    </vt:vector>
  </TitlesOfParts>
  <Company>Pharos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Gudule</dc:creator>
  <cp:lastModifiedBy>Eelco Gorter</cp:lastModifiedBy>
  <cp:revision>40</cp:revision>
  <dcterms:created xsi:type="dcterms:W3CDTF">2015-09-11T14:43:17Z</dcterms:created>
  <dcterms:modified xsi:type="dcterms:W3CDTF">2018-10-11T11:18:08Z</dcterms:modified>
</cp:coreProperties>
</file>